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9" r:id="rId7"/>
    <p:sldId id="258" r:id="rId8"/>
    <p:sldId id="264" r:id="rId9"/>
    <p:sldId id="260" r:id="rId10"/>
    <p:sldId id="261" r:id="rId11"/>
    <p:sldId id="262" r:id="rId12"/>
    <p:sldId id="263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9855BA-C3E7-2167-CC81-E0E6511336F5}" v="5" dt="2024-10-21T17:44:23.691"/>
    <p1510:client id="{AA4E6B97-59D3-5EC0-426A-D9D0983C0BBA}" v="69" dt="2024-10-21T13:15:53.4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dfrey, Katie" userId="S::k.godfrey@northeastern.edu::9889b874-5457-4957-9fde-3553f3300b88" providerId="AD" clId="Web-{AA4E6B97-59D3-5EC0-426A-D9D0983C0BBA}"/>
    <pc:docChg chg="modSld">
      <pc:chgData name="Godfrey, Katie" userId="S::k.godfrey@northeastern.edu::9889b874-5457-4957-9fde-3553f3300b88" providerId="AD" clId="Web-{AA4E6B97-59D3-5EC0-426A-D9D0983C0BBA}" dt="2024-10-21T13:15:53.408" v="70" actId="20577"/>
      <pc:docMkLst>
        <pc:docMk/>
      </pc:docMkLst>
      <pc:sldChg chg="modSp">
        <pc:chgData name="Godfrey, Katie" userId="S::k.godfrey@northeastern.edu::9889b874-5457-4957-9fde-3553f3300b88" providerId="AD" clId="Web-{AA4E6B97-59D3-5EC0-426A-D9D0983C0BBA}" dt="2024-10-21T13:15:53.408" v="70" actId="20577"/>
        <pc:sldMkLst>
          <pc:docMk/>
          <pc:sldMk cId="2631645870" sldId="261"/>
        </pc:sldMkLst>
        <pc:spChg chg="mod">
          <ac:chgData name="Godfrey, Katie" userId="S::k.godfrey@northeastern.edu::9889b874-5457-4957-9fde-3553f3300b88" providerId="AD" clId="Web-{AA4E6B97-59D3-5EC0-426A-D9D0983C0BBA}" dt="2024-10-21T13:15:53.408" v="70" actId="20577"/>
          <ac:spMkLst>
            <pc:docMk/>
            <pc:sldMk cId="2631645870" sldId="261"/>
            <ac:spMk id="3" creationId="{2401A19F-0CA5-11C2-3C01-C2C5623618C9}"/>
          </ac:spMkLst>
        </pc:spChg>
      </pc:sldChg>
      <pc:sldChg chg="modSp">
        <pc:chgData name="Godfrey, Katie" userId="S::k.godfrey@northeastern.edu::9889b874-5457-4957-9fde-3553f3300b88" providerId="AD" clId="Web-{AA4E6B97-59D3-5EC0-426A-D9D0983C0BBA}" dt="2024-10-18T18:35:29.749" v="2" actId="20577"/>
        <pc:sldMkLst>
          <pc:docMk/>
          <pc:sldMk cId="3691993617" sldId="266"/>
        </pc:sldMkLst>
        <pc:spChg chg="mod">
          <ac:chgData name="Godfrey, Katie" userId="S::k.godfrey@northeastern.edu::9889b874-5457-4957-9fde-3553f3300b88" providerId="AD" clId="Web-{AA4E6B97-59D3-5EC0-426A-D9D0983C0BBA}" dt="2024-10-18T18:35:29.749" v="2" actId="20577"/>
          <ac:spMkLst>
            <pc:docMk/>
            <pc:sldMk cId="3691993617" sldId="266"/>
            <ac:spMk id="2" creationId="{05ACC63E-0EFE-8DDC-9AF4-FF7A7A93150D}"/>
          </ac:spMkLst>
        </pc:spChg>
      </pc:sldChg>
    </pc:docChg>
  </pc:docChgLst>
  <pc:docChgLst>
    <pc:chgData name="Lambert, Alexis" userId="S::al.lambert@northeastern.edu::a8a693f9-1432-4dc0-89e3-156fdffbe59f" providerId="AD" clId="Web-{A4D069DE-56C0-906B-C4D3-07631C463ED1}"/>
    <pc:docChg chg="modSld">
      <pc:chgData name="Lambert, Alexis" userId="S::al.lambert@northeastern.edu::a8a693f9-1432-4dc0-89e3-156fdffbe59f" providerId="AD" clId="Web-{A4D069DE-56C0-906B-C4D3-07631C463ED1}" dt="2024-10-18T18:32:33.972" v="38" actId="1076"/>
      <pc:docMkLst>
        <pc:docMk/>
      </pc:docMkLst>
      <pc:sldChg chg="modSp">
        <pc:chgData name="Lambert, Alexis" userId="S::al.lambert@northeastern.edu::a8a693f9-1432-4dc0-89e3-156fdffbe59f" providerId="AD" clId="Web-{A4D069DE-56C0-906B-C4D3-07631C463ED1}" dt="2024-10-18T18:30:27.643" v="4" actId="20577"/>
        <pc:sldMkLst>
          <pc:docMk/>
          <pc:sldMk cId="582263888" sldId="256"/>
        </pc:sldMkLst>
        <pc:spChg chg="mod">
          <ac:chgData name="Lambert, Alexis" userId="S::al.lambert@northeastern.edu::a8a693f9-1432-4dc0-89e3-156fdffbe59f" providerId="AD" clId="Web-{A4D069DE-56C0-906B-C4D3-07631C463ED1}" dt="2024-10-18T18:30:27.643" v="4" actId="20577"/>
          <ac:spMkLst>
            <pc:docMk/>
            <pc:sldMk cId="582263888" sldId="256"/>
            <ac:spMk id="3" creationId="{ED05BC05-C8CF-9542-0F5D-0DA92B45D433}"/>
          </ac:spMkLst>
        </pc:spChg>
      </pc:sldChg>
      <pc:sldChg chg="modSp">
        <pc:chgData name="Lambert, Alexis" userId="S::al.lambert@northeastern.edu::a8a693f9-1432-4dc0-89e3-156fdffbe59f" providerId="AD" clId="Web-{A4D069DE-56C0-906B-C4D3-07631C463ED1}" dt="2024-10-18T18:30:38.986" v="7" actId="20577"/>
        <pc:sldMkLst>
          <pc:docMk/>
          <pc:sldMk cId="596797373" sldId="257"/>
        </pc:sldMkLst>
        <pc:spChg chg="mod">
          <ac:chgData name="Lambert, Alexis" userId="S::al.lambert@northeastern.edu::a8a693f9-1432-4dc0-89e3-156fdffbe59f" providerId="AD" clId="Web-{A4D069DE-56C0-906B-C4D3-07631C463ED1}" dt="2024-10-18T18:30:38.986" v="7" actId="20577"/>
          <ac:spMkLst>
            <pc:docMk/>
            <pc:sldMk cId="596797373" sldId="257"/>
            <ac:spMk id="3" creationId="{5E2EE2C6-4D9D-2D19-D2C6-9691DAAA912C}"/>
          </ac:spMkLst>
        </pc:spChg>
      </pc:sldChg>
      <pc:sldChg chg="modSp">
        <pc:chgData name="Lambert, Alexis" userId="S::al.lambert@northeastern.edu::a8a693f9-1432-4dc0-89e3-156fdffbe59f" providerId="AD" clId="Web-{A4D069DE-56C0-906B-C4D3-07631C463ED1}" dt="2024-10-18T18:30:51.174" v="13" actId="1076"/>
        <pc:sldMkLst>
          <pc:docMk/>
          <pc:sldMk cId="4161314568" sldId="264"/>
        </pc:sldMkLst>
        <pc:spChg chg="mod">
          <ac:chgData name="Lambert, Alexis" userId="S::al.lambert@northeastern.edu::a8a693f9-1432-4dc0-89e3-156fdffbe59f" providerId="AD" clId="Web-{A4D069DE-56C0-906B-C4D3-07631C463ED1}" dt="2024-10-18T18:30:51.174" v="13" actId="1076"/>
          <ac:spMkLst>
            <pc:docMk/>
            <pc:sldMk cId="4161314568" sldId="264"/>
            <ac:spMk id="3" creationId="{83554B65-8AD3-D94E-F2F8-EE6B03A98E13}"/>
          </ac:spMkLst>
        </pc:spChg>
      </pc:sldChg>
      <pc:sldChg chg="addSp modSp">
        <pc:chgData name="Lambert, Alexis" userId="S::al.lambert@northeastern.edu::a8a693f9-1432-4dc0-89e3-156fdffbe59f" providerId="AD" clId="Web-{A4D069DE-56C0-906B-C4D3-07631C463ED1}" dt="2024-10-18T18:32:33.972" v="38" actId="1076"/>
        <pc:sldMkLst>
          <pc:docMk/>
          <pc:sldMk cId="3691993617" sldId="266"/>
        </pc:sldMkLst>
        <pc:spChg chg="mod">
          <ac:chgData name="Lambert, Alexis" userId="S::al.lambert@northeastern.edu::a8a693f9-1432-4dc0-89e3-156fdffbe59f" providerId="AD" clId="Web-{A4D069DE-56C0-906B-C4D3-07631C463ED1}" dt="2024-10-18T18:31:39.659" v="16" actId="20577"/>
          <ac:spMkLst>
            <pc:docMk/>
            <pc:sldMk cId="3691993617" sldId="266"/>
            <ac:spMk id="2" creationId="{05ACC63E-0EFE-8DDC-9AF4-FF7A7A93150D}"/>
          </ac:spMkLst>
        </pc:spChg>
        <pc:spChg chg="mod">
          <ac:chgData name="Lambert, Alexis" userId="S::al.lambert@northeastern.edu::a8a693f9-1432-4dc0-89e3-156fdffbe59f" providerId="AD" clId="Web-{A4D069DE-56C0-906B-C4D3-07631C463ED1}" dt="2024-10-18T18:31:21.846" v="14" actId="20577"/>
          <ac:spMkLst>
            <pc:docMk/>
            <pc:sldMk cId="3691993617" sldId="266"/>
            <ac:spMk id="3" creationId="{772B8355-18BD-1C54-C0D8-424C3B216138}"/>
          </ac:spMkLst>
        </pc:spChg>
        <pc:spChg chg="add mod">
          <ac:chgData name="Lambert, Alexis" userId="S::al.lambert@northeastern.edu::a8a693f9-1432-4dc0-89e3-156fdffbe59f" providerId="AD" clId="Web-{A4D069DE-56C0-906B-C4D3-07631C463ED1}" dt="2024-10-18T18:32:33.972" v="38" actId="1076"/>
          <ac:spMkLst>
            <pc:docMk/>
            <pc:sldMk cId="3691993617" sldId="266"/>
            <ac:spMk id="4" creationId="{DD0B91B6-0F7A-9085-C35A-B6BAE7FC8631}"/>
          </ac:spMkLst>
        </pc:spChg>
      </pc:sldChg>
    </pc:docChg>
  </pc:docChgLst>
  <pc:docChgLst>
    <pc:chgData name="Lambert, Alexis" userId="S::al.lambert@northeastern.edu::a8a693f9-1432-4dc0-89e3-156fdffbe59f" providerId="AD" clId="Web-{399855BA-C3E7-2167-CC81-E0E6511336F5}"/>
    <pc:docChg chg="modSld">
      <pc:chgData name="Lambert, Alexis" userId="S::al.lambert@northeastern.edu::a8a693f9-1432-4dc0-89e3-156fdffbe59f" providerId="AD" clId="Web-{399855BA-C3E7-2167-CC81-E0E6511336F5}" dt="2024-10-21T17:44:21.144" v="3" actId="20577"/>
      <pc:docMkLst>
        <pc:docMk/>
      </pc:docMkLst>
      <pc:sldChg chg="modSp">
        <pc:chgData name="Lambert, Alexis" userId="S::al.lambert@northeastern.edu::a8a693f9-1432-4dc0-89e3-156fdffbe59f" providerId="AD" clId="Web-{399855BA-C3E7-2167-CC81-E0E6511336F5}" dt="2024-10-21T17:44:21.144" v="3" actId="20577"/>
        <pc:sldMkLst>
          <pc:docMk/>
          <pc:sldMk cId="4161314568" sldId="264"/>
        </pc:sldMkLst>
        <pc:spChg chg="mod">
          <ac:chgData name="Lambert, Alexis" userId="S::al.lambert@northeastern.edu::a8a693f9-1432-4dc0-89e3-156fdffbe59f" providerId="AD" clId="Web-{399855BA-C3E7-2167-CC81-E0E6511336F5}" dt="2024-10-21T17:44:21.144" v="3" actId="20577"/>
          <ac:spMkLst>
            <pc:docMk/>
            <pc:sldMk cId="4161314568" sldId="264"/>
            <ac:spMk id="3" creationId="{83554B65-8AD3-D94E-F2F8-EE6B03A98E13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C4D75-E256-DD8F-DE9B-FA0DB5F46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5E9ADA-C127-C01B-9D33-9D9BEDDE60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290DD-0EAC-670E-7ED3-3687F0BD7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4FAA1-9111-6523-F6E7-435205F74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EB22F-215C-551F-41AE-51A41EA0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25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9B0D-5495-01A6-4A26-D425A8FEE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5F09A4-433B-FD6A-259B-9832FC86E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3EE3C-AAFA-00DA-219E-DDC350570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CFECF-2466-3D70-8A14-A40AB8BFB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9112A-E8EA-9CB5-F82F-3B98C1F0D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59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0AE6B7-5C01-FA29-1EA3-91256F827E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514146-B30F-BBA9-2059-FAD6E7216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DA389-21F5-FEFE-3F5F-CB6213FB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CE4F4-C65A-2447-883C-3CDFA8799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9A4C5-E1E8-BB7F-ECEB-634CA7640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94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5786C-18A6-832A-D87A-D56681E23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0C152-062F-E1D6-3D5B-1A8184E55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FBDCE-D289-C9F7-7264-A34CFE839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7E549-9226-30AA-EB0F-8AA109F3F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54DED-B732-1641-DE5B-1F7F4C8E2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8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EFCFB-8A0D-F39A-413D-7ABCB03D8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52D8B-3CA3-4C26-44DD-E925ED994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C4B5D-B4AE-03D4-329C-CD0767DBC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B0063-0724-EE9D-4D5C-209024155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B55FA-B055-34EE-413E-1D6E96BDF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1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4701E-1AB2-D410-6AE0-AC713377A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E9EE8-8E1B-D90D-798A-B8BF79C4F0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029590-98EA-C35D-9E28-12BCF7323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F4CCB-6392-C01B-79A3-47B3CA80B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7E2468-C0DB-7F77-A871-B7D260A06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AA923F-A36C-F770-62FD-376CC3B03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091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47A78-DF2F-1DC5-0D9A-D08852861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D67DA-9FEF-C06E-8969-C8E67234E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7DE28-69B1-FEF4-B2EE-D09D5D09DE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35057A-DFD2-3345-A103-D107178B7A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45D6E1-7465-43EE-3AFA-53BEE05E39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B9B759-A372-1FDC-4660-E4447E5A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954EA8-F939-E1BF-0571-49DD2437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371C8C-2ACC-0A86-95A2-0189D827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54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CC12D-B630-BD07-3A05-DBB084928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F4B604-C98B-D375-E40D-A82A93695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38ECF-3978-2507-6CEA-C988473E1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7D5F8D-09D0-A44B-6199-C374C515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204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9B11ED-1D3E-2D09-4B4B-57CA44DE5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0C3BA5-E19F-DFCF-FF92-8CBA27784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B8F1F-9E00-4C6F-5BD5-5F459FF73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207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9F869-1C34-EB9E-67D0-5BF2581A0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265E6-1098-177E-9533-BF1F3795C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965048-0326-5A53-F08A-F0175BAA7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09E243-D4E0-BF39-3C42-A3BFACC1C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982F2-C193-2B3A-C731-2DE976C90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A2587-0A90-AE3D-0DD0-F6EB5FF7E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52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DD651-C3E9-BFBF-11FE-752AA39B6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4F2E5D-5712-55AA-0767-D9EC820601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2DE25E-A0CD-54FF-7BF2-AFB6ACE75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500791-F39E-E959-63AE-687648B5E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C5C2A-A8B4-1641-16C0-2C1969F89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31FBC9-ACFE-C57C-27FD-6A78B3BB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622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298F0C-27EA-ECC5-A13C-3C9A56257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56F241-1F30-7574-7AC9-E9C5B6342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2F3EA-0A71-515F-FA62-F02C1747B7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670B4-88C1-1B43-A281-FFBBD607493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5FC8C-84DB-2EF1-8C78-4884A05CB7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94F5B-7FDE-C3D2-634A-FFA1997CD5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96C70-3063-5141-A9E4-95DD4CC30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988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eople Discussing">
            <a:extLst>
              <a:ext uri="{FF2B5EF4-FFF2-40B4-BE49-F238E27FC236}">
                <a16:creationId xmlns:a16="http://schemas.microsoft.com/office/drawing/2014/main" id="{E02252D6-3446-D5DC-9010-AEA9F0AAE1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2F4B7-8117-729C-5891-12909B225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Apprenticeship Info Session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05BC05-C8CF-9542-0F5D-0DA92B45D4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Fall 2024</a:t>
            </a:r>
          </a:p>
        </p:txBody>
      </p:sp>
    </p:spTree>
    <p:extLst>
      <p:ext uri="{BB962C8B-B14F-4D97-AF65-F5344CB8AC3E}">
        <p14:creationId xmlns:p14="http://schemas.microsoft.com/office/powerpoint/2010/main" val="582263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080CE-A884-BDF1-C3AF-AA1BD2A18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Application Process - Step 4: Committee Decisions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DB5AE-DC3A-6694-E43D-40229D65F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000"/>
              <a:t>Once faculty have provided their student preferences, a committee gets together to determine which students and which faculty projects will be selected for the semester</a:t>
            </a:r>
          </a:p>
          <a:p>
            <a:r>
              <a:rPr lang="en-US" sz="2000"/>
              <a:t>Not every project will be sponsored by the Apprenticeship Program</a:t>
            </a:r>
          </a:p>
        </p:txBody>
      </p:sp>
    </p:spTree>
    <p:extLst>
      <p:ext uri="{BB962C8B-B14F-4D97-AF65-F5344CB8AC3E}">
        <p14:creationId xmlns:p14="http://schemas.microsoft.com/office/powerpoint/2010/main" val="4205108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65C0385-5E30-4D2E-AF9F-4639659D3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lendar on table">
            <a:extLst>
              <a:ext uri="{FF2B5EF4-FFF2-40B4-BE49-F238E27FC236}">
                <a16:creationId xmlns:a16="http://schemas.microsoft.com/office/drawing/2014/main" id="{702F88FD-ABA9-403D-A59E-0F22F8BC6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490" b="2"/>
          <a:stretch/>
        </p:blipFill>
        <p:spPr>
          <a:xfrm>
            <a:off x="20" y="1666568"/>
            <a:ext cx="6106195" cy="519143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335820B-3A29-42C5-AA8D-10ECA43CD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ACC63E-0EFE-8DDC-9AF4-FF7A7A931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52766"/>
            <a:ext cx="10591999" cy="1023584"/>
          </a:xfrm>
        </p:spPr>
        <p:txBody>
          <a:bodyPr>
            <a:normAutofit/>
          </a:bodyPr>
          <a:lstStyle/>
          <a:p>
            <a:r>
              <a:rPr lang="en-US" sz="4000"/>
              <a:t>Timeline for Spring 2025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B8355-18BD-1C54-C0D8-424C3B216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0" y="2249766"/>
            <a:ext cx="5905500" cy="4070303"/>
          </a:xfrm>
        </p:spPr>
        <p:txBody>
          <a:bodyPr anchor="ctr">
            <a:normAutofit/>
          </a:bodyPr>
          <a:lstStyle/>
          <a:p>
            <a:pPr marL="342900" marR="0" lvl="0" indent="-342900" fontAlgn="base">
              <a:spcAft>
                <a:spcPts val="0"/>
              </a:spcAft>
              <a:buClr>
                <a:srgbClr val="000000"/>
              </a:buClr>
              <a:buSzPts val="1200"/>
              <a:buFont typeface="+mj-lt"/>
              <a:buAutoNum type="arabicParenR"/>
            </a:pPr>
            <a:endParaRPr lang="en-US" sz="1800" baseline="30000">
              <a:solidFill>
                <a:srgbClr val="000000"/>
              </a:solidFill>
              <a:effectLst/>
              <a:latin typeface="Times New Roman"/>
              <a:ea typeface="Calibri" panose="020F0502020204030204" pitchFamily="34" charset="0"/>
              <a:cs typeface="Calibri"/>
            </a:endParaRPr>
          </a:p>
          <a:p>
            <a:pPr marL="0" marR="0" indent="0" fontAlgn="base">
              <a:spcAft>
                <a:spcPts val="0"/>
              </a:spcAft>
              <a:buNone/>
            </a:pPr>
            <a:endParaRPr lang="en-US" sz="1700" b="0" i="0" u="none" strike="noStrike">
              <a:effectLst/>
              <a:latin typeface="Calibri" panose="020F0502020204030204" pitchFamily="34" charset="0"/>
            </a:endParaRPr>
          </a:p>
          <a:p>
            <a:pPr marL="0" marR="0" fontAlgn="base">
              <a:spcAft>
                <a:spcPts val="0"/>
              </a:spcAft>
              <a:buFont typeface="+mj-lt"/>
              <a:buAutoNum type="arabicPeriod"/>
            </a:pPr>
            <a:endParaRPr lang="en-US" sz="1700">
              <a:latin typeface="Calibri" panose="020F0502020204030204" pitchFamily="34" charset="0"/>
            </a:endParaRPr>
          </a:p>
          <a:p>
            <a:pPr marL="0" marR="0" indent="0" fontAlgn="base">
              <a:spcAft>
                <a:spcPts val="0"/>
              </a:spcAft>
              <a:buNone/>
            </a:pPr>
            <a:r>
              <a:rPr lang="en-US" sz="1700" b="0" i="0" u="none" strike="noStrike">
                <a:effectLst/>
                <a:latin typeface="Calibri" panose="020F0502020204030204" pitchFamily="34" charset="0"/>
              </a:rPr>
              <a:t>*Subject to change as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0B91B6-0F7A-9085-C35A-B6BAE7FC8631}"/>
              </a:ext>
            </a:extLst>
          </p:cNvPr>
          <p:cNvSpPr txBox="1"/>
          <p:nvPr/>
        </p:nvSpPr>
        <p:spPr>
          <a:xfrm>
            <a:off x="6057900" y="1973580"/>
            <a:ext cx="615696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Monday, 10/21 - Call for nominations and proposals goes out </a:t>
            </a:r>
          </a:p>
          <a:p>
            <a:r>
              <a:rPr lang="en-US"/>
              <a:t>Wednesday, 11/6 - Nominations and Proposal Deadline for Faculty</a:t>
            </a:r>
            <a:endParaRPr lang="en-US">
              <a:cs typeface="Calibri"/>
            </a:endParaRPr>
          </a:p>
          <a:p>
            <a:r>
              <a:rPr lang="en-US"/>
              <a:t>Wednesday, 11/13 - Application opens for Apprentice Nominees</a:t>
            </a:r>
          </a:p>
          <a:p>
            <a:r>
              <a:rPr lang="en-US"/>
              <a:t>Monday, 11/25 - Application Deadline for Apprentices</a:t>
            </a:r>
            <a:endParaRPr lang="en-US">
              <a:cs typeface="Calibri"/>
            </a:endParaRPr>
          </a:p>
          <a:p>
            <a:r>
              <a:rPr lang="en-US"/>
              <a:t>Tuesday, 11/26 - Applications sent to faculty for review</a:t>
            </a:r>
            <a:endParaRPr lang="en-US">
              <a:cs typeface="Calibri"/>
            </a:endParaRPr>
          </a:p>
          <a:p>
            <a:r>
              <a:rPr lang="en-US"/>
              <a:t>Friday, 12/13 - Faculty Rankings Due</a:t>
            </a:r>
          </a:p>
          <a:p>
            <a:r>
              <a:rPr lang="en-US">
                <a:cs typeface="Calibri"/>
              </a:rPr>
              <a:t>Decisions sent out mid-December</a:t>
            </a:r>
          </a:p>
        </p:txBody>
      </p:sp>
    </p:spTree>
    <p:extLst>
      <p:ext uri="{BB962C8B-B14F-4D97-AF65-F5344CB8AC3E}">
        <p14:creationId xmlns:p14="http://schemas.microsoft.com/office/powerpoint/2010/main" val="3691993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Yellow question mark">
            <a:extLst>
              <a:ext uri="{FF2B5EF4-FFF2-40B4-BE49-F238E27FC236}">
                <a16:creationId xmlns:a16="http://schemas.microsoft.com/office/drawing/2014/main" id="{B3EE9C4C-3CC2-EA6F-E0CD-4E8C33EFF9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59E1A-61CE-D051-E858-06FE43942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475827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D690E-E67F-DA56-9F35-D4456977F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What is the Apprenticeship Program? </a:t>
            </a:r>
          </a:p>
        </p:txBody>
      </p:sp>
      <p:pic>
        <p:nvPicPr>
          <p:cNvPr id="5" name="Picture 4" descr="Glasses on top of a book">
            <a:extLst>
              <a:ext uri="{FF2B5EF4-FFF2-40B4-BE49-F238E27FC236}">
                <a16:creationId xmlns:a16="http://schemas.microsoft.com/office/drawing/2014/main" id="{F05E22AF-1E9E-5ED5-9416-9517ADCC4B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53" r="37785" b="-1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EE2C6-4D9D-2D19-D2C6-9691DAAA9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Students in the Apprenticeship Program spend one semester conducting high-level research under the supervision of a Khoury faculty member. </a:t>
            </a:r>
          </a:p>
          <a:p>
            <a:r>
              <a:rPr lang="en-US" sz="2000"/>
              <a:t>The Program aims to develop research talent among our master’s students</a:t>
            </a:r>
            <a:endParaRPr lang="en-US" sz="2000">
              <a:cs typeface="Calibri"/>
            </a:endParaRPr>
          </a:p>
          <a:p>
            <a:r>
              <a:rPr lang="en-US" sz="2000"/>
              <a:t>The program is competitive – 30 spots for over 200 applicants!</a:t>
            </a:r>
            <a:endParaRPr lang="en-US" sz="2000">
              <a:cs typeface="Calibri"/>
            </a:endParaRPr>
          </a:p>
          <a:p>
            <a:r>
              <a:rPr lang="en-US" sz="2000"/>
              <a:t>A pathway to a PhD</a:t>
            </a: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96797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DD77349-6ADE-99FE-8E04-12919EE56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5B2B92C-44DF-B41D-C67A-EBF175DF52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41EB2F1-D26A-D7C9-E9AC-B63BE629A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D16430-53D3-47E5-F4B8-B441E710D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460A5D9-95C3-57DF-CCF4-3B2FC9604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Eligibility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A5AA3-C3CF-67BA-8D8D-DCEE9DAB6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1754" y="2308124"/>
            <a:ext cx="8445296" cy="3673576"/>
          </a:xfrm>
        </p:spPr>
        <p:txBody>
          <a:bodyPr>
            <a:normAutofit/>
          </a:bodyPr>
          <a:lstStyle/>
          <a:p>
            <a:r>
              <a:rPr lang="en-US" sz="2000"/>
              <a:t>Khoury college master’s student in their second semester or beyond </a:t>
            </a:r>
          </a:p>
          <a:p>
            <a:pPr lvl="1"/>
            <a:r>
              <a:rPr lang="en-US" sz="2000"/>
              <a:t>Aligner’s must be done with Bridge sequence</a:t>
            </a:r>
          </a:p>
          <a:p>
            <a:pPr lvl="1"/>
            <a:r>
              <a:rPr lang="en-US" sz="2000"/>
              <a:t>Students on all Khoury campuses are eligible to apply if nominated</a:t>
            </a:r>
          </a:p>
          <a:p>
            <a:r>
              <a:rPr lang="en-US" sz="2000"/>
              <a:t>Good academic standing</a:t>
            </a:r>
          </a:p>
          <a:p>
            <a:pPr lvl="1"/>
            <a:r>
              <a:rPr lang="en-US" sz="2000"/>
              <a:t>Free of Academic Integrity violations</a:t>
            </a:r>
          </a:p>
          <a:p>
            <a:pPr lvl="1"/>
            <a:r>
              <a:rPr lang="en-US" sz="2000"/>
              <a:t>Not on academic probation or eligible for academic dismissal</a:t>
            </a:r>
          </a:p>
          <a:p>
            <a:r>
              <a:rPr lang="en-US" sz="2000"/>
              <a:t>May not be on a fulltime co-op during the Apprentice semester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91151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7C933B-8C98-5DF6-3E25-49910724F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Why this program?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68EF5-23FF-24E0-9082-B627B94CB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/>
              <a:t>Mentorship from faculty and staff</a:t>
            </a:r>
          </a:p>
          <a:p>
            <a:r>
              <a:rPr lang="en-US"/>
              <a:t>Access to research experience</a:t>
            </a:r>
          </a:p>
          <a:p>
            <a:pPr lvl="1"/>
            <a:r>
              <a:rPr lang="en-US"/>
              <a:t>Working in a lab, writing research papers, publishing etc.</a:t>
            </a:r>
          </a:p>
          <a:p>
            <a:r>
              <a:rPr lang="en-US"/>
              <a:t>Cohort model</a:t>
            </a:r>
          </a:p>
          <a:p>
            <a:pPr lvl="1"/>
            <a:r>
              <a:rPr lang="en-US"/>
              <a:t>Working and problem-solving with your peers</a:t>
            </a:r>
          </a:p>
          <a:p>
            <a:r>
              <a:rPr lang="en-US"/>
              <a:t>4 elective credits are financially covered by the college</a:t>
            </a:r>
          </a:p>
        </p:txBody>
      </p:sp>
    </p:spTree>
    <p:extLst>
      <p:ext uri="{BB962C8B-B14F-4D97-AF65-F5344CB8AC3E}">
        <p14:creationId xmlns:p14="http://schemas.microsoft.com/office/powerpoint/2010/main" val="3093339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B753DA-49F1-C273-52B6-403E244CA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Apprentice Research Showcase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54B65-8AD3-D94E-F2F8-EE6B03A98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740" y="2202862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200" b="1" dirty="0">
                <a:cs typeface="Calibri"/>
              </a:rPr>
              <a:t>Boston: </a:t>
            </a:r>
            <a:r>
              <a:rPr lang="en-US" sz="2200" dirty="0">
                <a:cs typeface="Calibri"/>
              </a:rPr>
              <a:t>Friday, December 6th, 3-5pm EST</a:t>
            </a:r>
            <a:endParaRPr lang="en-US" sz="2000" dirty="0">
              <a:cs typeface="Calibri" panose="020F0502020204030204"/>
            </a:endParaRPr>
          </a:p>
          <a:p>
            <a:r>
              <a:rPr lang="en-US" sz="2200" b="1" dirty="0">
                <a:cs typeface="Calibri"/>
              </a:rPr>
              <a:t>Vancouver: </a:t>
            </a:r>
            <a:r>
              <a:rPr lang="en-US" sz="2200" dirty="0">
                <a:cs typeface="Calibri"/>
              </a:rPr>
              <a:t>Wednesday, December 4th, 4-7pm PDT</a:t>
            </a:r>
            <a:endParaRPr lang="en-US" dirty="0"/>
          </a:p>
          <a:p>
            <a:r>
              <a:rPr lang="en-US" sz="2200" b="1" dirty="0">
                <a:cs typeface="Calibri"/>
              </a:rPr>
              <a:t>Seattle:</a:t>
            </a:r>
            <a:r>
              <a:rPr lang="en-US" sz="2200" dirty="0">
                <a:cs typeface="Calibri"/>
              </a:rPr>
              <a:t> Wednesday, December 11th, 4-6pm PDT (Tentative)</a:t>
            </a:r>
            <a:endParaRPr lang="en-US" dirty="0"/>
          </a:p>
          <a:p>
            <a:r>
              <a:rPr lang="en-US" sz="2200" b="1" dirty="0">
                <a:cs typeface="Calibri"/>
              </a:rPr>
              <a:t>Silicon Valley:</a:t>
            </a:r>
            <a:r>
              <a:rPr lang="en-US" sz="2200" dirty="0">
                <a:cs typeface="Calibri"/>
              </a:rPr>
              <a:t> Thursday, December 16th, 1-3pm PDT (Tentative)</a:t>
            </a:r>
            <a:endParaRPr lang="en-US"/>
          </a:p>
          <a:p>
            <a:endParaRPr lang="en-US" sz="200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507559-29FA-5DE1-514B-CB52DDED19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59" r="2585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61314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3C041-1758-CA64-7D8F-F415F5413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409" y="762001"/>
            <a:ext cx="4156512" cy="1708244"/>
          </a:xfrm>
        </p:spPr>
        <p:txBody>
          <a:bodyPr anchor="ctr">
            <a:normAutofit/>
          </a:bodyPr>
          <a:lstStyle/>
          <a:p>
            <a:r>
              <a:rPr lang="en-US" sz="4000"/>
              <a:t>What we look for in candidates</a:t>
            </a:r>
          </a:p>
        </p:txBody>
      </p:sp>
      <p:pic>
        <p:nvPicPr>
          <p:cNvPr id="5" name="Picture 4" descr="Abstract blurred public library with bookshelves">
            <a:extLst>
              <a:ext uri="{FF2B5EF4-FFF2-40B4-BE49-F238E27FC236}">
                <a16:creationId xmlns:a16="http://schemas.microsoft.com/office/drawing/2014/main" id="{229C0D5B-810C-238B-F274-7AEDC7649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63" r="31503" b="-2"/>
          <a:stretch/>
        </p:blipFill>
        <p:spPr>
          <a:xfrm>
            <a:off x="-1" y="-2"/>
            <a:ext cx="6096001" cy="68580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2D141-1225-7E0E-3622-2FEDD72F5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409" y="2070195"/>
            <a:ext cx="4156512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Strong academic performance or demonstrated growth of academic performance</a:t>
            </a:r>
          </a:p>
          <a:p>
            <a:r>
              <a:rPr lang="en-US" sz="2000"/>
              <a:t>Initiative</a:t>
            </a:r>
          </a:p>
          <a:p>
            <a:r>
              <a:rPr lang="en-US" sz="2000"/>
              <a:t>Creativity</a:t>
            </a:r>
          </a:p>
          <a:p>
            <a:r>
              <a:rPr lang="en-US" sz="2000"/>
              <a:t>Uniqueness</a:t>
            </a:r>
          </a:p>
          <a:p>
            <a:r>
              <a:rPr lang="en-US" sz="2000"/>
              <a:t>Interest in PhD or career in research</a:t>
            </a:r>
          </a:p>
          <a:p>
            <a:r>
              <a:rPr lang="en-US" sz="2000"/>
              <a:t>Differs between professors and projects!</a:t>
            </a:r>
          </a:p>
        </p:txBody>
      </p:sp>
    </p:spTree>
    <p:extLst>
      <p:ext uri="{BB962C8B-B14F-4D97-AF65-F5344CB8AC3E}">
        <p14:creationId xmlns:p14="http://schemas.microsoft.com/office/powerpoint/2010/main" val="1197935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CEE2C6-AD04-980E-FED2-0FB21B57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Application Process – Step 1: Nomination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1A19F-0CA5-11C2-3C01-C2C562361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 lnSpcReduction="10000"/>
          </a:bodyPr>
          <a:lstStyle/>
          <a:p>
            <a:r>
              <a:rPr lang="en-US" sz="2000" dirty="0"/>
              <a:t>Students must be nominated to apply</a:t>
            </a:r>
          </a:p>
          <a:p>
            <a:pPr lvl="1"/>
            <a:r>
              <a:rPr lang="en-US" sz="2000" dirty="0"/>
              <a:t>Nominations are obtained from Khoury faculty members. </a:t>
            </a:r>
            <a:endParaRPr lang="en-US" sz="2000" dirty="0">
              <a:cs typeface="Calibri"/>
            </a:endParaRPr>
          </a:p>
          <a:p>
            <a:r>
              <a:rPr lang="en-US" sz="2000" dirty="0"/>
              <a:t>How do I get nominated?</a:t>
            </a:r>
            <a:endParaRPr lang="en-US" sz="2000" dirty="0">
              <a:cs typeface="Calibri"/>
            </a:endParaRPr>
          </a:p>
          <a:p>
            <a:pPr lvl="1"/>
            <a:r>
              <a:rPr lang="en-US" sz="2000" dirty="0"/>
              <a:t>Ask a professor at Khoury that you have a relationship with</a:t>
            </a:r>
            <a:endParaRPr lang="en-US" sz="2000" dirty="0">
              <a:cs typeface="Calibri"/>
            </a:endParaRPr>
          </a:p>
          <a:p>
            <a:pPr lvl="1"/>
            <a:r>
              <a:rPr lang="en-US" sz="2000" dirty="0"/>
              <a:t>Students are able to solicit nominations from faculty in </a:t>
            </a:r>
            <a:r>
              <a:rPr lang="en-US" sz="2000" b="1" dirty="0"/>
              <a:t>a respectful manner</a:t>
            </a:r>
            <a:endParaRPr lang="en-US" sz="2000" b="1" dirty="0">
              <a:cs typeface="Calibri"/>
            </a:endParaRPr>
          </a:p>
          <a:p>
            <a:pPr lvl="1"/>
            <a:r>
              <a:rPr lang="en-US" sz="2000" dirty="0"/>
              <a:t>Professors are able to nominate up to 5 students each</a:t>
            </a:r>
            <a:endParaRPr lang="en-US" sz="2000" dirty="0">
              <a:cs typeface="Calibri"/>
            </a:endParaRPr>
          </a:p>
          <a:p>
            <a:pPr lvl="1"/>
            <a:r>
              <a:rPr lang="en-US" sz="2000" dirty="0">
                <a:cs typeface="Calibri"/>
              </a:rPr>
              <a:t>You only need </a:t>
            </a:r>
            <a:r>
              <a:rPr lang="en-US" sz="2000" u="sng" dirty="0">
                <a:cs typeface="Calibri"/>
              </a:rPr>
              <a:t>ONE </a:t>
            </a:r>
            <a:r>
              <a:rPr lang="en-US" sz="2000" dirty="0">
                <a:cs typeface="Calibri"/>
              </a:rPr>
              <a:t>nomination – getting more does not increase your chances</a:t>
            </a:r>
          </a:p>
          <a:p>
            <a:r>
              <a:rPr lang="en-US" sz="2000" dirty="0"/>
              <a:t>Seeking a nomination is not finding your faculty mentor for the program</a:t>
            </a:r>
            <a:endParaRPr lang="en-US" sz="2000" dirty="0">
              <a:cs typeface="Calibri"/>
            </a:endParaRPr>
          </a:p>
          <a:p>
            <a:pPr lvl="1"/>
            <a:r>
              <a:rPr lang="en-US" sz="2000" dirty="0"/>
              <a:t>Faculty members who choose not to propose a project for the program can still nominate students – you are not choosing who you will work with!</a:t>
            </a:r>
            <a:endParaRPr lang="en-US" sz="2000" dirty="0">
              <a:cs typeface="Calibri"/>
            </a:endParaRPr>
          </a:p>
          <a:p>
            <a:pPr lvl="1"/>
            <a:r>
              <a:rPr lang="en-US" sz="2000" dirty="0"/>
              <a:t>If selected, there is no guarantee that you will get paired with the professor of your choice </a:t>
            </a:r>
            <a:endParaRPr lang="en-US" sz="2000" dirty="0">
              <a:cs typeface="Calibri"/>
            </a:endParaRPr>
          </a:p>
          <a:p>
            <a:pPr marL="457200" lvl="1" indent="0">
              <a:buNone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631645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4FD6A8-F8CC-A43C-919E-44F642677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Application Process - Step 2: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06BB1-6C11-B702-7FA6-EF585E56C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000"/>
              <a:t>If you have been nominated by a professor, you will be given the opportunity to apply via email. </a:t>
            </a:r>
          </a:p>
          <a:p>
            <a:pPr lvl="1"/>
            <a:r>
              <a:rPr lang="en-US" sz="2000"/>
              <a:t>Do not email asking if you have been nominated</a:t>
            </a:r>
          </a:p>
          <a:p>
            <a:r>
              <a:rPr lang="en-US" sz="2000"/>
              <a:t>The application provides a list of all projects proposed by faculty. </a:t>
            </a:r>
          </a:p>
          <a:p>
            <a:pPr lvl="1"/>
            <a:r>
              <a:rPr lang="en-US" sz="2000"/>
              <a:t>We do not release the project proposals independent of the application</a:t>
            </a:r>
          </a:p>
          <a:p>
            <a:pPr lvl="1"/>
            <a:r>
              <a:rPr lang="en-US" sz="2000"/>
              <a:t>You will have the opportunity to pick your top 3 projects and write a summary of why you are interested/would be a good fit</a:t>
            </a:r>
          </a:p>
          <a:p>
            <a:r>
              <a:rPr lang="en-US" sz="2000"/>
              <a:t>You will need a copy of your CV/Resume and your unofficial Khoury transcripts</a:t>
            </a:r>
          </a:p>
        </p:txBody>
      </p:sp>
    </p:spTree>
    <p:extLst>
      <p:ext uri="{BB962C8B-B14F-4D97-AF65-F5344CB8AC3E}">
        <p14:creationId xmlns:p14="http://schemas.microsoft.com/office/powerpoint/2010/main" val="4111219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F2339-33B3-387B-60EA-8BF0D06F3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Application Process - Step 3 -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8D4E0-546D-CDAD-AC20-C13AEBC78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000"/>
              <a:t>Faculty members will receive the applications and interview candidates of interest</a:t>
            </a:r>
          </a:p>
          <a:p>
            <a:r>
              <a:rPr lang="en-US" sz="2000"/>
              <a:t>You are not guaranteed an interview – do not reach out to faculty members to solicit interviews</a:t>
            </a:r>
          </a:p>
          <a:p>
            <a:r>
              <a:rPr lang="en-US" sz="2000"/>
              <a:t>Once faculty members have interviewed candidates, they will select their top 3 and send them to the Apprentice Committee</a:t>
            </a:r>
          </a:p>
        </p:txBody>
      </p:sp>
    </p:spTree>
    <p:extLst>
      <p:ext uri="{BB962C8B-B14F-4D97-AF65-F5344CB8AC3E}">
        <p14:creationId xmlns:p14="http://schemas.microsoft.com/office/powerpoint/2010/main" val="4214254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9952153-5aa5-42e8-8300-ccc6398e6c31" xsi:nil="true"/>
    <lcf76f155ced4ddcb4097134ff3c332f xmlns="cc635f86-4dd0-4c59-bfc1-2657313ca3a5">
      <Terms xmlns="http://schemas.microsoft.com/office/infopath/2007/PartnerControls"/>
    </lcf76f155ced4ddcb4097134ff3c332f>
    <EnglishSpeakingCountriesasof12_x002d_3_x002d_21 xmlns="cc635f86-4dd0-4c59-bfc1-2657313ca3a5">
      <Url xsi:nil="true"/>
      <Description xsi:nil="true"/>
    </EnglishSpeakingCountriesasof12_x002d_3_x002d_21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E8F3A945A34DC4197768CD2EA948382" ma:contentTypeVersion="19" ma:contentTypeDescription="Create a new document." ma:contentTypeScope="" ma:versionID="d64de91dd8cbc67fe52009dff484561e">
  <xsd:schema xmlns:xsd="http://www.w3.org/2001/XMLSchema" xmlns:xs="http://www.w3.org/2001/XMLSchema" xmlns:p="http://schemas.microsoft.com/office/2006/metadata/properties" xmlns:ns2="cc635f86-4dd0-4c59-bfc1-2657313ca3a5" xmlns:ns3="b3593913-6d5f-4874-b340-263aa5b90e57" xmlns:ns4="e9952153-5aa5-42e8-8300-ccc6398e6c31" targetNamespace="http://schemas.microsoft.com/office/2006/metadata/properties" ma:root="true" ma:fieldsID="e12eac8f17074a98b707a2511b943f78" ns2:_="" ns3:_="" ns4:_="">
    <xsd:import namespace="cc635f86-4dd0-4c59-bfc1-2657313ca3a5"/>
    <xsd:import namespace="b3593913-6d5f-4874-b340-263aa5b90e57"/>
    <xsd:import namespace="e9952153-5aa5-42e8-8300-ccc6398e6c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EnglishSpeakingCountriesasof12_x002d_3_x002d_21" minOccurs="0"/>
                <xsd:element ref="ns2:lcf76f155ced4ddcb4097134ff3c332f" minOccurs="0"/>
                <xsd:element ref="ns4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635f86-4dd0-4c59-bfc1-2657313ca3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EnglishSpeakingCountriesasof12_x002d_3_x002d_21" ma:index="20" nillable="true" ma:displayName="File" ma:format="Hyperlink" ma:internalName="EnglishSpeakingCountriesasof12_x002d_3_x002d_21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99a8f194-becd-4f93-a34b-b9b3045b78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593913-6d5f-4874-b340-263aa5b90e5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952153-5aa5-42e8-8300-ccc6398e6c31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824256c-0a55-483c-a9a9-f39db04a3b62}" ma:internalName="TaxCatchAll" ma:showField="CatchAllData" ma:web="b3593913-6d5f-4874-b340-263aa5b90e5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CD955F-57BD-4A48-9454-14012E6C7DB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1FF665-704F-4DFA-BE6B-FC4F5DC42177}">
  <ds:schemaRefs>
    <ds:schemaRef ds:uri="cc635f86-4dd0-4c59-bfc1-2657313ca3a5"/>
    <ds:schemaRef ds:uri="e9952153-5aa5-42e8-8300-ccc6398e6c31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8B206EF-1161-4226-8936-CE28A4D1EE8A}">
  <ds:schemaRefs>
    <ds:schemaRef ds:uri="b3593913-6d5f-4874-b340-263aa5b90e57"/>
    <ds:schemaRef ds:uri="cc635f86-4dd0-4c59-bfc1-2657313ca3a5"/>
    <ds:schemaRef ds:uri="e9952153-5aa5-42e8-8300-ccc6398e6c3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Apprenticeship Info Session</vt:lpstr>
      <vt:lpstr>What is the Apprenticeship Program? </vt:lpstr>
      <vt:lpstr>Eligibility </vt:lpstr>
      <vt:lpstr>Why this program?</vt:lpstr>
      <vt:lpstr>Apprentice Research Showcase</vt:lpstr>
      <vt:lpstr>What we look for in candidates</vt:lpstr>
      <vt:lpstr>Application Process – Step 1: Nomination</vt:lpstr>
      <vt:lpstr>Application Process - Step 2: Application</vt:lpstr>
      <vt:lpstr>Application Process - Step 3 - Interviews</vt:lpstr>
      <vt:lpstr>Application Process - Step 4: Committee Decisions </vt:lpstr>
      <vt:lpstr>Timeline for Spring 2025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Apprenticeship Info Session</dc:title>
  <dc:creator>Lambert, Alexis</dc:creator>
  <cp:revision>10</cp:revision>
  <dcterms:created xsi:type="dcterms:W3CDTF">2023-10-23T20:12:03Z</dcterms:created>
  <dcterms:modified xsi:type="dcterms:W3CDTF">2024-10-21T17:44:26Z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0x010100AE8F3A945A34DC4197768CD2EA948382</vt:lpwstr>
  </property>
  <property fmtid="{D5CDD505-2E9C-101B-9397-08002B2CF9AE}" pid="3" name="MediaServiceImageTags">
    <vt:lpwstr/>
  </property>
</Properties>
</file>

<file path=docProps/thumbnail.jpeg>
</file>